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0" d="100"/>
          <a:sy n="80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C80F6-7BD0-DA4B-969F-7BDA44CC50CD}" type="datetimeFigureOut">
              <a:rPr lang="en-US" smtClean="0"/>
              <a:t>4/17/15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ED4ED-8BB8-2E43-8600-2303395D0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55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000" u="sng" dirty="0" smtClean="0"/>
              <a:t>Subpoenaed</a:t>
            </a:r>
            <a:r>
              <a:rPr lang="en-US" sz="3000" dirty="0" smtClean="0"/>
              <a:t> - requested by a court order to appear in court.</a:t>
            </a:r>
          </a:p>
          <a:p>
            <a:pPr lvl="1"/>
            <a:r>
              <a:rPr lang="en-US" sz="3000" dirty="0" smtClean="0"/>
              <a:t>Defendant’s attorney has the opportunity to cross-examine (question) the plaintiff’s witnesses</a:t>
            </a:r>
          </a:p>
          <a:p>
            <a:pPr lvl="1"/>
            <a:r>
              <a:rPr lang="en-US" sz="3000" dirty="0" smtClean="0"/>
              <a:t>Defendant’s attorney presents evidence favorable to the defendant.</a:t>
            </a:r>
          </a:p>
          <a:p>
            <a:pPr lvl="1"/>
            <a:r>
              <a:rPr lang="en-US" sz="3000" dirty="0" smtClean="0"/>
              <a:t>Plaintiff’s attorney can cross-examine the defendant’s witnesses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ED4ED-8BB8-2E43-8600-2303395D000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9D1E-706A-764F-8793-E3BA2AFE4F5F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75C1-13F8-534A-84CD-9A0D25A14A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9D1E-706A-764F-8793-E3BA2AFE4F5F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75C1-13F8-534A-84CD-9A0D25A14A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9D1E-706A-764F-8793-E3BA2AFE4F5F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75C1-13F8-534A-84CD-9A0D25A14A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9C419D1E-706A-764F-8793-E3BA2AFE4F5F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75C1-13F8-534A-84CD-9A0D25A14A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9D1E-706A-764F-8793-E3BA2AFE4F5F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75C1-13F8-534A-84CD-9A0D25A14A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9D1E-706A-764F-8793-E3BA2AFE4F5F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9D1E-706A-764F-8793-E3BA2AFE4F5F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75C1-13F8-534A-84CD-9A0D25A14A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9D1E-706A-764F-8793-E3BA2AFE4F5F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75C1-13F8-534A-84CD-9A0D25A14A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9D1E-706A-764F-8793-E3BA2AFE4F5F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75C1-13F8-534A-84CD-9A0D25A14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9D1E-706A-764F-8793-E3BA2AFE4F5F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75C1-13F8-534A-84CD-9A0D25A14A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9D1E-706A-764F-8793-E3BA2AFE4F5F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75C1-13F8-534A-84CD-9A0D25A14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9D1E-706A-764F-8793-E3BA2AFE4F5F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75C1-13F8-534A-84CD-9A0D25A14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Trial Procedures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9D1E-706A-764F-8793-E3BA2AFE4F5F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975C1-13F8-534A-84CD-9A0D25A14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 bldLvl="5">
        <p:tmplLst>
          <p:tmpl lvl="1">
            <p:tnLst>
              <p:par>
                <p:cTn xmlns:p14="http://schemas.microsoft.com/office/powerpoint/2010/main" presetID="2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3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3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3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3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3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Trial Procedures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Business Law</a:t>
            </a:r>
          </a:p>
          <a:p>
            <a:r>
              <a:rPr lang="en-US" dirty="0" smtClean="0"/>
              <a:t>Chapter 6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91957"/>
            <a:ext cx="3120660" cy="2011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u="sng" dirty="0" smtClean="0"/>
              <a:t>Search Warrant</a:t>
            </a:r>
            <a:r>
              <a:rPr lang="en-US" sz="3000" dirty="0" smtClean="0"/>
              <a:t> - a court order allowing an officer to conduct the search</a:t>
            </a:r>
          </a:p>
          <a:p>
            <a:r>
              <a:rPr lang="en-US" sz="3000" dirty="0" smtClean="0"/>
              <a:t>Persons who have been arrested may be searched without a warrant - also the vehicle or building</a:t>
            </a:r>
          </a:p>
          <a:p>
            <a:r>
              <a:rPr lang="en-US" sz="3000" dirty="0" smtClean="0"/>
              <a:t>School officials can search students without a search warrant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Trial Procedures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9"/>
            <a:ext cx="1676400" cy="108049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199"/>
          </a:xfrm>
        </p:spPr>
        <p:txBody>
          <a:bodyPr>
            <a:normAutofit fontScale="92500" lnSpcReduction="10000"/>
          </a:bodyPr>
          <a:lstStyle/>
          <a:p>
            <a:r>
              <a:rPr lang="en-US" sz="3000" u="sng" dirty="0" smtClean="0"/>
              <a:t>The </a:t>
            </a:r>
            <a:r>
              <a:rPr lang="en-US" sz="3000" u="sng" dirty="0" smtClean="0"/>
              <a:t>Arraignment</a:t>
            </a:r>
            <a:r>
              <a:rPr lang="en-US" sz="3000" dirty="0" smtClean="0"/>
              <a:t> - a procedure in which the accused is brought before the court, read the indictment or information, and asked to plead guilty or not guilty</a:t>
            </a:r>
          </a:p>
          <a:p>
            <a:pPr lvl="1"/>
            <a:r>
              <a:rPr lang="en-US" sz="3000" u="sng" dirty="0" smtClean="0"/>
              <a:t>An Information</a:t>
            </a:r>
            <a:r>
              <a:rPr lang="en-US" sz="3000" dirty="0" smtClean="0"/>
              <a:t> - a set of formal charges drawn up by the prosecuting attorney</a:t>
            </a:r>
          </a:p>
          <a:p>
            <a:pPr lvl="1"/>
            <a:r>
              <a:rPr lang="en-US" sz="3000" u="sng" dirty="0" smtClean="0"/>
              <a:t>Grand Jury</a:t>
            </a:r>
            <a:r>
              <a:rPr lang="en-US" sz="3000" dirty="0" smtClean="0"/>
              <a:t> - a jury of inquiry.  A group of citizens called together by a court official to determine whether there is enough evidence to justify accusing certain persons of certain crimes.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Trial Procedures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9"/>
            <a:ext cx="1676400" cy="108049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19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000" u="sng" dirty="0" smtClean="0"/>
              <a:t>Petit Jury</a:t>
            </a:r>
            <a:r>
              <a:rPr lang="en-US" sz="3000" dirty="0" smtClean="0"/>
              <a:t> - decides on the guilt or innocence of the person tried</a:t>
            </a:r>
          </a:p>
          <a:p>
            <a:pPr lvl="1"/>
            <a:r>
              <a:rPr lang="en-US" sz="3000" u="sng" dirty="0" smtClean="0"/>
              <a:t>Indictment</a:t>
            </a:r>
            <a:r>
              <a:rPr lang="en-US" sz="3000" dirty="0" smtClean="0"/>
              <a:t> - a written accusation issued by the grand jury charging the individual with a certain crime</a:t>
            </a:r>
          </a:p>
          <a:p>
            <a:r>
              <a:rPr lang="en-US" sz="3000" u="sng" dirty="0" smtClean="0"/>
              <a:t>Trial</a:t>
            </a:r>
            <a:r>
              <a:rPr lang="en-US" sz="3000" dirty="0" smtClean="0"/>
              <a:t> </a:t>
            </a:r>
            <a:r>
              <a:rPr lang="en-US" sz="3000" dirty="0" smtClean="0"/>
              <a:t>- same as civil court except</a:t>
            </a:r>
          </a:p>
          <a:p>
            <a:pPr lvl="1"/>
            <a:r>
              <a:rPr lang="en-US" sz="3000" dirty="0" smtClean="0"/>
              <a:t>To convict a defendant in a criminal case, the jury must agree unanimously that the defendant is guilty beyond a reasonable doubt</a:t>
            </a:r>
          </a:p>
          <a:p>
            <a:endParaRPr lang="en-US" sz="3000" dirty="0" smtClean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Trial Procedures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9"/>
            <a:ext cx="1676400" cy="108049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7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u="sng" dirty="0" smtClean="0"/>
              <a:t>Disposition of Juvenile Cases</a:t>
            </a:r>
            <a:endParaRPr lang="en-US" sz="3000" dirty="0" smtClean="0"/>
          </a:p>
          <a:p>
            <a:r>
              <a:rPr lang="en-US" sz="3000" u="sng" dirty="0" smtClean="0"/>
              <a:t>Detention </a:t>
            </a:r>
            <a:r>
              <a:rPr lang="en-US" sz="3000" u="sng" dirty="0" smtClean="0"/>
              <a:t>Hearing</a:t>
            </a:r>
            <a:r>
              <a:rPr lang="en-US" sz="3000" dirty="0" smtClean="0"/>
              <a:t> - to find out whether there are </a:t>
            </a:r>
          </a:p>
          <a:p>
            <a:pPr lvl="1"/>
            <a:r>
              <a:rPr lang="en-US" sz="3000" dirty="0" smtClean="0"/>
              <a:t>Good reasons for keeping the accused in custody and whether or not there are special circumstances affecting the case</a:t>
            </a:r>
          </a:p>
          <a:p>
            <a:r>
              <a:rPr lang="en-US" sz="3000" u="sng" dirty="0" smtClean="0"/>
              <a:t>Adjudicatory </a:t>
            </a:r>
            <a:r>
              <a:rPr lang="en-US" sz="3000" u="sng" dirty="0" smtClean="0"/>
              <a:t>Hearing</a:t>
            </a:r>
            <a:r>
              <a:rPr lang="en-US" sz="3000" dirty="0" smtClean="0"/>
              <a:t> - actual hearing of the case by the court (informal)</a:t>
            </a:r>
          </a:p>
          <a:p>
            <a:pPr lvl="1"/>
            <a:r>
              <a:rPr lang="en-US" sz="3000" dirty="0" smtClean="0"/>
              <a:t>Sometimes the case is decided here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Trial Procedures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9"/>
            <a:ext cx="1676400" cy="108049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 </a:t>
            </a:r>
            <a:r>
              <a:rPr lang="en-US" sz="3000" u="sng" dirty="0" smtClean="0"/>
              <a:t>Dispositional Hearing</a:t>
            </a:r>
            <a:r>
              <a:rPr lang="en-US" sz="3000" dirty="0" smtClean="0"/>
              <a:t> - to decide how to dispose of the case</a:t>
            </a:r>
          </a:p>
          <a:p>
            <a:pPr lvl="1"/>
            <a:r>
              <a:rPr lang="en-US" sz="3000" dirty="0" smtClean="0"/>
              <a:t>3 choices:</a:t>
            </a:r>
          </a:p>
          <a:p>
            <a:pPr lvl="2"/>
            <a:r>
              <a:rPr lang="en-US" sz="3000" dirty="0" smtClean="0"/>
              <a:t>1.  probation and return home</a:t>
            </a:r>
          </a:p>
          <a:p>
            <a:pPr lvl="2"/>
            <a:r>
              <a:rPr lang="en-US" sz="3000" dirty="0" smtClean="0"/>
              <a:t>2.  placed in an agency or foster home</a:t>
            </a:r>
          </a:p>
          <a:p>
            <a:pPr lvl="2"/>
            <a:r>
              <a:rPr lang="en-US" sz="3000" dirty="0" smtClean="0"/>
              <a:t>3.  commit the offender to a training school or reformatory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Trial Procedures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9"/>
            <a:ext cx="1676400" cy="10804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399"/>
          </a:xfrm>
        </p:spPr>
        <p:txBody>
          <a:bodyPr>
            <a:normAutofit fontScale="92500" lnSpcReduction="20000"/>
          </a:bodyPr>
          <a:lstStyle/>
          <a:p>
            <a:r>
              <a:rPr lang="en-US" sz="3000" u="sng" dirty="0" smtClean="0"/>
              <a:t>Civil Cases</a:t>
            </a:r>
            <a:r>
              <a:rPr lang="en-US" sz="3000" dirty="0" smtClean="0"/>
              <a:t> are brought by individuals</a:t>
            </a:r>
          </a:p>
          <a:p>
            <a:pPr lvl="1"/>
            <a:r>
              <a:rPr lang="en-US" sz="3000" dirty="0" smtClean="0"/>
              <a:t>Injured party begins the lawsuit by filing a complaint with the court  </a:t>
            </a:r>
          </a:p>
          <a:p>
            <a:r>
              <a:rPr lang="en-US" sz="3000" u="sng" dirty="0" smtClean="0"/>
              <a:t>Criminal Cases</a:t>
            </a:r>
            <a:r>
              <a:rPr lang="en-US" sz="3000" dirty="0" smtClean="0"/>
              <a:t> are brought by the government</a:t>
            </a:r>
          </a:p>
          <a:p>
            <a:pPr lvl="1"/>
            <a:r>
              <a:rPr lang="en-US" sz="3000" dirty="0" smtClean="0"/>
              <a:t>Misdemeanors - the action begins when a police officer issues a summons for the suspect to appear in court</a:t>
            </a:r>
          </a:p>
          <a:p>
            <a:pPr lvl="1"/>
            <a:r>
              <a:rPr lang="en-US" sz="3000" dirty="0" smtClean="0"/>
              <a:t>Felonies - action begins with a hearing before a judge to see if there is probable cause to refer the case to the prosecuting attorney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9"/>
            <a:ext cx="1676400" cy="1080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39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000" u="sng" dirty="0" smtClean="0"/>
              <a:t>Civil Trial Procedure</a:t>
            </a:r>
            <a:endParaRPr lang="en-US" sz="3000" dirty="0" smtClean="0"/>
          </a:p>
          <a:p>
            <a:r>
              <a:rPr lang="en-US" sz="3000" dirty="0" smtClean="0"/>
              <a:t>Complaint </a:t>
            </a:r>
            <a:r>
              <a:rPr lang="en-US" sz="3000" dirty="0" smtClean="0"/>
              <a:t>is filed</a:t>
            </a:r>
          </a:p>
          <a:p>
            <a:pPr lvl="1"/>
            <a:r>
              <a:rPr lang="en-US" sz="3000" u="sng" dirty="0" smtClean="0"/>
              <a:t>Complaint -</a:t>
            </a:r>
            <a:r>
              <a:rPr lang="en-US" sz="3000" dirty="0" smtClean="0"/>
              <a:t> a legal document containing a short and plain statement of the plaintiff’s claim against the defendant</a:t>
            </a:r>
          </a:p>
          <a:p>
            <a:r>
              <a:rPr lang="en-US" sz="3000" dirty="0" smtClean="0"/>
              <a:t>Court </a:t>
            </a:r>
            <a:r>
              <a:rPr lang="en-US" sz="3000" dirty="0" smtClean="0"/>
              <a:t>notifies the defendant.  Must respond in a given time period or lose the case.</a:t>
            </a:r>
          </a:p>
          <a:p>
            <a:pPr lvl="1"/>
            <a:r>
              <a:rPr lang="en-US" sz="3000" u="sng" dirty="0" smtClean="0"/>
              <a:t>Answer</a:t>
            </a:r>
            <a:r>
              <a:rPr lang="en-US" sz="3000" dirty="0" smtClean="0"/>
              <a:t> - a formal written document that admits or denies each allegation of the complaint and states any defenses that the defendant plans to use.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Trial Procedures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2700000" algn="tl" rotWithShape="0">
                  <a:schemeClr val="bg1">
                    <a:alpha val="3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9"/>
            <a:ext cx="1676400" cy="1080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599"/>
          </a:xfrm>
        </p:spPr>
        <p:txBody>
          <a:bodyPr>
            <a:normAutofit fontScale="92500" lnSpcReduction="10000"/>
          </a:bodyPr>
          <a:lstStyle/>
          <a:p>
            <a:r>
              <a:rPr lang="en-US" sz="3000" u="sng" dirty="0" smtClean="0"/>
              <a:t>Pleadings</a:t>
            </a:r>
            <a:r>
              <a:rPr lang="en-US" sz="3000" dirty="0" smtClean="0"/>
              <a:t> - papers filed with the court by the plaintiff and the defendant.  They establish the issues of allegations and the defendants answers.</a:t>
            </a:r>
          </a:p>
          <a:p>
            <a:r>
              <a:rPr lang="en-US" sz="3000" dirty="0" smtClean="0"/>
              <a:t>Facts </a:t>
            </a:r>
            <a:r>
              <a:rPr lang="en-US" sz="3000" dirty="0" smtClean="0"/>
              <a:t>of the case are made known to all parties</a:t>
            </a:r>
          </a:p>
          <a:p>
            <a:pPr lvl="1"/>
            <a:r>
              <a:rPr lang="en-US" sz="3000" u="sng" dirty="0" smtClean="0"/>
              <a:t>Methods of Discovery</a:t>
            </a:r>
            <a:r>
              <a:rPr lang="en-US" sz="3000" dirty="0" smtClean="0"/>
              <a:t> - methods used to bring facts out before the trial</a:t>
            </a:r>
          </a:p>
          <a:p>
            <a:pPr lvl="2"/>
            <a:r>
              <a:rPr lang="en-US" sz="3000" dirty="0" smtClean="0"/>
              <a:t>Ex.:  depositions, interrogatories, requests for documents and other evidence, physical and mental examinations, and requests for admission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Trial Procedures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9"/>
            <a:ext cx="1676400" cy="1080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599"/>
          </a:xfrm>
        </p:spPr>
        <p:txBody>
          <a:bodyPr>
            <a:normAutofit fontScale="77500" lnSpcReduction="20000"/>
          </a:bodyPr>
          <a:lstStyle/>
          <a:p>
            <a:r>
              <a:rPr lang="en-US" sz="3000" dirty="0" smtClean="0"/>
              <a:t> </a:t>
            </a:r>
            <a:r>
              <a:rPr lang="en-US" sz="3000" u="sng" dirty="0" smtClean="0"/>
              <a:t>Pretrial Hearing</a:t>
            </a:r>
            <a:r>
              <a:rPr lang="en-US" sz="3000" dirty="0" smtClean="0"/>
              <a:t> - informal hearing before the judge to simplify the issues </a:t>
            </a:r>
          </a:p>
          <a:p>
            <a:r>
              <a:rPr lang="en-US" sz="3000" u="sng" dirty="0" smtClean="0"/>
              <a:t>Steps </a:t>
            </a:r>
            <a:r>
              <a:rPr lang="en-US" sz="3000" u="sng" dirty="0" smtClean="0"/>
              <a:t>in a Jury Trial</a:t>
            </a:r>
            <a:r>
              <a:rPr lang="en-US" sz="3000" dirty="0" smtClean="0"/>
              <a:t> 	</a:t>
            </a:r>
          </a:p>
          <a:p>
            <a:pPr lvl="1"/>
            <a:r>
              <a:rPr lang="en-US" sz="3000" dirty="0" smtClean="0"/>
              <a:t> </a:t>
            </a:r>
            <a:r>
              <a:rPr lang="en-US" sz="3000" u="sng" dirty="0" smtClean="0"/>
              <a:t>Selecting the Jury</a:t>
            </a:r>
            <a:r>
              <a:rPr lang="en-US" sz="3000" dirty="0" smtClean="0"/>
              <a:t> - attorneys think about the juror’s background, education, experience, 		relationships, attitudes, and employment</a:t>
            </a:r>
          </a:p>
          <a:p>
            <a:pPr lvl="1"/>
            <a:r>
              <a:rPr lang="en-US" sz="3000" dirty="0" smtClean="0"/>
              <a:t> </a:t>
            </a:r>
            <a:r>
              <a:rPr lang="en-US" sz="3000" u="sng" dirty="0" smtClean="0"/>
              <a:t>Opening Statements</a:t>
            </a:r>
            <a:r>
              <a:rPr lang="en-US" sz="3000" dirty="0" smtClean="0"/>
              <a:t> - plaintiff’s attorney makes an opening statement first. 	</a:t>
            </a:r>
          </a:p>
          <a:p>
            <a:pPr lvl="1"/>
            <a:r>
              <a:rPr lang="en-US" sz="3000" dirty="0" smtClean="0"/>
              <a:t> I</a:t>
            </a:r>
            <a:r>
              <a:rPr lang="en-US" sz="3000" u="sng" dirty="0" smtClean="0"/>
              <a:t>ntroduction </a:t>
            </a:r>
            <a:r>
              <a:rPr lang="en-US" sz="3000" u="sng" dirty="0" smtClean="0"/>
              <a:t>of Evidence</a:t>
            </a:r>
            <a:r>
              <a:rPr lang="en-US" sz="3000" dirty="0" smtClean="0"/>
              <a:t> - Prosecuting attorney presents to the court and jury all of the state’s evidence</a:t>
            </a:r>
          </a:p>
          <a:p>
            <a:pPr lvl="2"/>
            <a:r>
              <a:rPr lang="en-US" sz="3000" dirty="0" smtClean="0"/>
              <a:t>Ex.:  documentary evidence (papers), affidavits, (sworn statements), real evidence (actual objects), and witnesses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Trial Procedures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9"/>
            <a:ext cx="1676400" cy="10804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u="sng" dirty="0" smtClean="0"/>
              <a:t>Subpoenaed</a:t>
            </a:r>
            <a:r>
              <a:rPr lang="en-US" sz="3000" dirty="0" smtClean="0"/>
              <a:t> - requested by a court order to appear in court.</a:t>
            </a:r>
          </a:p>
          <a:p>
            <a:pPr lvl="1"/>
            <a:r>
              <a:rPr lang="en-US" sz="3000" dirty="0" smtClean="0"/>
              <a:t>Defendant’s attorney has the opportunity to cross-examine (question) the plaintiff’s witnesses</a:t>
            </a:r>
          </a:p>
          <a:p>
            <a:pPr lvl="1"/>
            <a:r>
              <a:rPr lang="en-US" sz="3000" dirty="0" smtClean="0"/>
              <a:t>Defendant’s attorney presents evidence favorable to the defendant.</a:t>
            </a:r>
          </a:p>
          <a:p>
            <a:pPr lvl="1"/>
            <a:r>
              <a:rPr lang="en-US" sz="3000" dirty="0" smtClean="0"/>
              <a:t>Plaintiff’s attorney can cross-examine the defendant’s witnesses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Trial Procedures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4639"/>
            <a:ext cx="1676400" cy="108049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399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sz="3529" dirty="0" smtClean="0"/>
              <a:t> </a:t>
            </a:r>
            <a:r>
              <a:rPr lang="en-US" sz="3529" u="sng" dirty="0" smtClean="0"/>
              <a:t>Closing Arguments</a:t>
            </a:r>
            <a:r>
              <a:rPr lang="en-US" sz="3529" dirty="0" smtClean="0"/>
              <a:t> - each attorney summarizes the evidence (plaintiff first) and makes suggestions for outcome</a:t>
            </a:r>
          </a:p>
          <a:p>
            <a:pPr lvl="1"/>
            <a:r>
              <a:rPr lang="en-US" sz="3529" dirty="0" smtClean="0"/>
              <a:t> </a:t>
            </a:r>
            <a:r>
              <a:rPr lang="en-US" sz="3529" u="sng" dirty="0" smtClean="0"/>
              <a:t>Instructions to the Jury</a:t>
            </a:r>
            <a:r>
              <a:rPr lang="en-US" sz="3529" dirty="0" smtClean="0"/>
              <a:t> - judge explains the law</a:t>
            </a:r>
          </a:p>
          <a:p>
            <a:pPr lvl="1"/>
            <a:r>
              <a:rPr lang="en-US" sz="3529" u="sng" dirty="0" smtClean="0"/>
              <a:t>Verdict </a:t>
            </a:r>
            <a:r>
              <a:rPr lang="en-US" sz="3529" u="sng" dirty="0" smtClean="0"/>
              <a:t>and Judgment </a:t>
            </a:r>
            <a:r>
              <a:rPr lang="en-US" sz="3529" dirty="0" smtClean="0"/>
              <a:t> - jury room for deliberation/ reach </a:t>
            </a:r>
            <a:r>
              <a:rPr lang="en-US" sz="3529" u="sng" dirty="0" smtClean="0"/>
              <a:t>verdict </a:t>
            </a:r>
            <a:r>
              <a:rPr lang="en-US" sz="3529" dirty="0" smtClean="0"/>
              <a:t> - decision of the jury</a:t>
            </a:r>
          </a:p>
          <a:p>
            <a:pPr lvl="2"/>
            <a:r>
              <a:rPr lang="en-US" sz="3529" dirty="0" smtClean="0"/>
              <a:t>The court issues a </a:t>
            </a:r>
            <a:r>
              <a:rPr lang="en-US" sz="3529" u="sng" dirty="0" smtClean="0"/>
              <a:t>judgment</a:t>
            </a:r>
            <a:r>
              <a:rPr lang="en-US" sz="3529" dirty="0" smtClean="0"/>
              <a:t> - the court’s decision or determination in a case</a:t>
            </a:r>
          </a:p>
          <a:p>
            <a:pPr lvl="1"/>
            <a:r>
              <a:rPr lang="en-US" sz="3529" u="sng" dirty="0" smtClean="0"/>
              <a:t>Execution </a:t>
            </a:r>
            <a:r>
              <a:rPr lang="en-US" sz="3529" u="sng" dirty="0" smtClean="0"/>
              <a:t>of Judgment</a:t>
            </a:r>
            <a:r>
              <a:rPr lang="en-US" sz="3529" dirty="0" smtClean="0"/>
              <a:t> - winning and losing 				parties  ex.:  plaintiff may receive </a:t>
            </a:r>
            <a:r>
              <a:rPr lang="en-US" sz="3529" dirty="0" smtClean="0"/>
              <a:t>				payment </a:t>
            </a:r>
            <a:r>
              <a:rPr lang="en-US" sz="3529" dirty="0" smtClean="0"/>
              <a:t>or </a:t>
            </a:r>
            <a:r>
              <a:rPr lang="en-US" sz="3529" dirty="0" smtClean="0"/>
              <a:t>defendant </a:t>
            </a:r>
            <a:r>
              <a:rPr lang="en-US" sz="3529" dirty="0" smtClean="0"/>
              <a:t>may be allowed </a:t>
            </a:r>
            <a:r>
              <a:rPr lang="en-US" sz="3529" dirty="0" smtClean="0"/>
              <a:t>			to </a:t>
            </a:r>
            <a:r>
              <a:rPr lang="en-US" sz="3529" dirty="0" smtClean="0"/>
              <a:t>keep property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Trial Procedures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9"/>
            <a:ext cx="1676400" cy="10804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1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u="sng" dirty="0" smtClean="0"/>
              <a:t>Criminal Trial Procedure</a:t>
            </a:r>
            <a:endParaRPr lang="en-US" sz="3000" dirty="0" smtClean="0"/>
          </a:p>
          <a:p>
            <a:r>
              <a:rPr lang="en-US" sz="3000" u="sng" dirty="0" smtClean="0"/>
              <a:t>Arrest </a:t>
            </a:r>
            <a:r>
              <a:rPr lang="en-US" sz="3000" u="sng" dirty="0" smtClean="0"/>
              <a:t>the Defendant</a:t>
            </a:r>
            <a:r>
              <a:rPr lang="en-US" sz="3000" dirty="0" smtClean="0"/>
              <a:t>  </a:t>
            </a:r>
          </a:p>
          <a:p>
            <a:pPr lvl="1"/>
            <a:r>
              <a:rPr lang="en-US" sz="3000" u="sng" dirty="0" smtClean="0"/>
              <a:t>Arrest Warrant</a:t>
            </a:r>
            <a:r>
              <a:rPr lang="en-US" sz="3000" dirty="0" smtClean="0"/>
              <a:t> - an order issued by a court saying that a person is charged with a crime and is to be arrested</a:t>
            </a:r>
          </a:p>
          <a:p>
            <a:r>
              <a:rPr lang="en-US" sz="3000" u="sng" dirty="0" smtClean="0"/>
              <a:t>Rights </a:t>
            </a:r>
            <a:r>
              <a:rPr lang="en-US" sz="3000" u="sng" dirty="0" smtClean="0"/>
              <a:t>of the Defendant</a:t>
            </a:r>
            <a:r>
              <a:rPr lang="en-US" sz="3000" dirty="0" smtClean="0"/>
              <a:t> - read the </a:t>
            </a:r>
            <a:r>
              <a:rPr lang="en-US" sz="3000" i="1" dirty="0" smtClean="0"/>
              <a:t>Miranda </a:t>
            </a:r>
            <a:r>
              <a:rPr lang="en-US" sz="3000" dirty="0" smtClean="0"/>
              <a:t>warnings - have the right to know: the crimes which they are charged, names of the police officers, to make a phone call, to remain silent, and to an attorney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Trial Procedures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9"/>
            <a:ext cx="1676400" cy="108049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199"/>
          </a:xfrm>
        </p:spPr>
        <p:txBody>
          <a:bodyPr>
            <a:normAutofit fontScale="92500" lnSpcReduction="10000"/>
          </a:bodyPr>
          <a:lstStyle/>
          <a:p>
            <a:r>
              <a:rPr lang="en-US" sz="3000" u="sng" dirty="0" smtClean="0"/>
              <a:t>Bail</a:t>
            </a:r>
            <a:r>
              <a:rPr lang="en-US" sz="3000" dirty="0" smtClean="0"/>
              <a:t> - money or other property left with the court to assure the court that the person will return to stand trial</a:t>
            </a:r>
          </a:p>
          <a:p>
            <a:r>
              <a:rPr lang="en-US" sz="3000" dirty="0" smtClean="0"/>
              <a:t>Also have the right to a fair trial and to be presumed innocent until proven guilty.</a:t>
            </a:r>
          </a:p>
          <a:p>
            <a:r>
              <a:rPr lang="en-US" sz="3000" u="sng" dirty="0" smtClean="0"/>
              <a:t>Search </a:t>
            </a:r>
            <a:r>
              <a:rPr lang="en-US" sz="3000" u="sng" dirty="0" smtClean="0"/>
              <a:t>and Seizure</a:t>
            </a:r>
            <a:r>
              <a:rPr lang="en-US" sz="3000" dirty="0" smtClean="0"/>
              <a:t> - an officer can search a person, motor vehicle, house or other building if permission is given or the officer has a search warrant.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Trial Procedures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9"/>
            <a:ext cx="1676400" cy="108049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263</TotalTime>
  <Words>823</Words>
  <Application>Microsoft Macintosh PowerPoint</Application>
  <PresentationFormat>On-screen Show (4:3)</PresentationFormat>
  <Paragraphs>77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Focus</vt:lpstr>
      <vt:lpstr>Trial Procedures </vt:lpstr>
      <vt:lpstr>Trial Procedures</vt:lpstr>
      <vt:lpstr>PowerPoint Presentation</vt:lpstr>
      <vt:lpstr>Trial Procedures</vt:lpstr>
      <vt:lpstr>Trial Procedures</vt:lpstr>
      <vt:lpstr>Trial Procedures</vt:lpstr>
      <vt:lpstr>Trial Procedures</vt:lpstr>
      <vt:lpstr>Trial Procedures</vt:lpstr>
      <vt:lpstr>Trial Procedures</vt:lpstr>
      <vt:lpstr>Trial Procedures</vt:lpstr>
      <vt:lpstr>Trial Procedures</vt:lpstr>
      <vt:lpstr>Trial Procedures</vt:lpstr>
      <vt:lpstr>Trial Procedures</vt:lpstr>
      <vt:lpstr>Trial Procedures</vt:lpstr>
    </vt:vector>
  </TitlesOfParts>
  <Company>Tecumseh Local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Trial Procedures </dc:title>
  <dc:creator>Tecumseh High School</dc:creator>
  <cp:lastModifiedBy>Tecumseh Local Schools</cp:lastModifiedBy>
  <cp:revision>8</cp:revision>
  <dcterms:created xsi:type="dcterms:W3CDTF">2010-11-02T13:02:57Z</dcterms:created>
  <dcterms:modified xsi:type="dcterms:W3CDTF">2015-04-17T12:57:37Z</dcterms:modified>
</cp:coreProperties>
</file>